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4" r:id="rId10"/>
    <p:sldId id="261" r:id="rId11"/>
    <p:sldId id="268" r:id="rId12"/>
    <p:sldId id="266" r:id="rId13"/>
    <p:sldId id="267" r:id="rId14"/>
    <p:sldId id="262" r:id="rId15"/>
    <p:sldId id="269" r:id="rId16"/>
    <p:sldId id="278" r:id="rId17"/>
    <p:sldId id="270" r:id="rId18"/>
    <p:sldId id="271" r:id="rId19"/>
    <p:sldId id="275" r:id="rId20"/>
    <p:sldId id="273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36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B3058D-A3E7-A5F0-D43D-350AF3FAB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D9690-455A-09E7-0A67-1E292FDBE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229552-8CCD-038E-D5E4-FF0EE31A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5BA61-1A60-41B9-891E-2706C5DB3035}" type="datetimeFigureOut">
              <a:rPr lang="fr-CA" smtClean="0"/>
              <a:t>2024-05-21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8D57A8F-14E9-05DF-ADA1-9651FF8D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E759DD-16D2-8862-515A-E02518B5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444A-3329-46C1-9FD9-EC31A15DC8D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95532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54241F-374A-7CB3-E02B-138D729A8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CCAC985-F366-4F0B-360D-47532C807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5595AD-996A-A51C-8C2F-5BC866B5F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5BA61-1A60-41B9-891E-2706C5DB3035}" type="datetimeFigureOut">
              <a:rPr lang="fr-CA" smtClean="0"/>
              <a:t>2024-05-21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E201CC-0DFA-2EFD-3C82-561768E66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01B37F-2AAE-B015-CCCD-6BE5461D4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444A-3329-46C1-9FD9-EC31A15DC8D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53272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5F67CCA-D3F8-3330-F057-6F05F9AF98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7CCBFEE-710D-8EB0-CADD-0258EB10B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ADD748-33DF-454B-D052-31AB32636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5BA61-1A60-41B9-891E-2706C5DB3035}" type="datetimeFigureOut">
              <a:rPr lang="fr-CA" smtClean="0"/>
              <a:t>2024-05-21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0CF8B0-61A5-19B8-6ACA-17EF770B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4FDECB-10FC-BC6D-103B-DC96895DB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444A-3329-46C1-9FD9-EC31A15DC8D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465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CFD29C-708C-0CEC-9EB2-A31666F7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E22BBC-DE42-4588-0E21-A0EA265F7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C97439-FE64-6A30-7B58-4913ECAF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5BA61-1A60-41B9-891E-2706C5DB3035}" type="datetimeFigureOut">
              <a:rPr lang="fr-CA" smtClean="0"/>
              <a:t>2024-05-21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FCF233-77AF-72EC-558E-8F789079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E5248C-B429-2A74-FDA6-06DB43C9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444A-3329-46C1-9FD9-EC31A15DC8D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7625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01E531-360D-82A4-C14E-29971090A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2CE24E-D11C-9D73-9E9F-29F8A918D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7B1FC3-BC89-6760-479A-617C7B7B5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5BA61-1A60-41B9-891E-2706C5DB3035}" type="datetimeFigureOut">
              <a:rPr lang="fr-CA" smtClean="0"/>
              <a:t>2024-05-21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F5169F-3C4F-F085-8A51-633F52EA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2A9F72-99CE-5EF2-AF03-1C6BFD863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444A-3329-46C1-9FD9-EC31A15DC8D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87915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4B3A16-5585-751A-EF30-36EB1D7C1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6D91FA-BED8-1C00-F016-0DBF57859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446A1F-A437-347D-485D-A2E1EDEB4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96729E6-88C2-B04A-DBFD-4920EE4D4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5BA61-1A60-41B9-891E-2706C5DB3035}" type="datetimeFigureOut">
              <a:rPr lang="fr-CA" smtClean="0"/>
              <a:t>2024-05-21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1B3E10-8EB8-9638-0EC4-1BF79208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C609FCF-EE19-1983-FC4C-42AF7C4E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444A-3329-46C1-9FD9-EC31A15DC8D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39845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54E46D-6295-8E0F-FE3B-7A6296C8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51061D-1B07-51A0-C37C-80C0FE791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382021D-3F16-59C9-C98B-6F3AE65A2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9FFB430-2E8A-2BC9-8936-D60C314581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59EA57-92C7-FFB0-CE27-3ECA7F5B02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6E580CB-0C3B-69AA-2F76-9EDE99C49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5BA61-1A60-41B9-891E-2706C5DB3035}" type="datetimeFigureOut">
              <a:rPr lang="fr-CA" smtClean="0"/>
              <a:t>2024-05-21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CA0043-0B70-C4FD-93A8-F02677878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2764301-D8E3-6DE7-50FA-C9911F7E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444A-3329-46C1-9FD9-EC31A15DC8D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9487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0BE6B-1686-3B09-C3D8-54859E19E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9021393-F718-B7FD-8159-DCC7E5E6F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5BA61-1A60-41B9-891E-2706C5DB3035}" type="datetimeFigureOut">
              <a:rPr lang="fr-CA" smtClean="0"/>
              <a:t>2024-05-21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E7DEAC-7238-6174-E847-B80A664AB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E07740-5CA5-8C1C-554D-F7C6C7D1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444A-3329-46C1-9FD9-EC31A15DC8D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26349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C4C8841-DDA3-31E7-6133-81875C9B6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5BA61-1A60-41B9-891E-2706C5DB3035}" type="datetimeFigureOut">
              <a:rPr lang="fr-CA" smtClean="0"/>
              <a:t>2024-05-21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EFA49CB-7DFE-24E2-7264-821703EC8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D2B997-BD7A-BC66-DB67-00428C213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444A-3329-46C1-9FD9-EC31A15DC8D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0149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DAC3C7-18E3-3A88-40E1-046F2FE37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ABF737-09C0-38C7-38F8-7EC18F9C7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98934A3-4909-45DE-A842-EE5F88ED6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CE1A17-82E5-D350-8737-4BD53F37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5BA61-1A60-41B9-891E-2706C5DB3035}" type="datetimeFigureOut">
              <a:rPr lang="fr-CA" smtClean="0"/>
              <a:t>2024-05-21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5B2CED7-FA95-39F6-BFFE-98D4430A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1975E0-CED1-5D52-2455-60987A3E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444A-3329-46C1-9FD9-EC31A15DC8D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4383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7C7D63-7522-2912-BF7E-7AAD5FE2B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70451F3-0DA8-97C7-F40D-A738BFCAA4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229F038-BF38-EFB5-D134-0DEEE2A82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7A43DCD-1446-C572-CD31-A65B17A7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5BA61-1A60-41B9-891E-2706C5DB3035}" type="datetimeFigureOut">
              <a:rPr lang="fr-CA" smtClean="0"/>
              <a:t>2024-05-21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C993BF-7374-1F58-2DF2-020EC3C56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A8CD74-3159-8451-A3F6-5491EA4C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444A-3329-46C1-9FD9-EC31A15DC8D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7310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765D078-6BFB-691C-AA9E-448FFD56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AC1C28-8652-976B-8455-D14094C92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7554B7-BCC4-D233-0400-F287C1CE99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55BA61-1A60-41B9-891E-2706C5DB3035}" type="datetimeFigureOut">
              <a:rPr lang="fr-CA" smtClean="0"/>
              <a:t>2024-05-21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334BF3-CCC6-5262-9E72-5AD0E7AFE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248A62-0E6B-03C7-30B5-4A7C2341C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AF444A-3329-46C1-9FD9-EC31A15DC8D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6754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5C8D7D0-4F46-EDB8-2AC9-5D6CDDAA8F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7" b="1323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91230D0-6FF6-D431-C670-CAD5CF316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CA">
                <a:solidFill>
                  <a:srgbClr val="FFFFFF"/>
                </a:solidFill>
              </a:rPr>
              <a:t>Novago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2E9BB6-B9BB-813B-05AC-71548639D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fr-CA">
                <a:solidFill>
                  <a:srgbClr val="FFFFFF"/>
                </a:solidFill>
              </a:rPr>
              <a:t>Par Kian Chowanietz, Olivier Drolet, Billy Le Chu et Félix Hoang-Yip</a:t>
            </a:r>
          </a:p>
        </p:txBody>
      </p:sp>
    </p:spTree>
    <p:extLst>
      <p:ext uri="{BB962C8B-B14F-4D97-AF65-F5344CB8AC3E}">
        <p14:creationId xmlns:p14="http://schemas.microsoft.com/office/powerpoint/2010/main" val="3507565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9D08DD-5466-C130-B98D-32601C9E5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fr-CA" sz="3200" dirty="0"/>
              <a:t>Docker</a:t>
            </a:r>
          </a:p>
        </p:txBody>
      </p:sp>
      <p:pic>
        <p:nvPicPr>
          <p:cNvPr id="5" name="Picture 4" descr="Close up of a solar panel">
            <a:extLst>
              <a:ext uri="{FF2B5EF4-FFF2-40B4-BE49-F238E27FC236}">
                <a16:creationId xmlns:a16="http://schemas.microsoft.com/office/drawing/2014/main" id="{BE2B3C9F-D05D-0086-4B29-230328247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35" r="18931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88895F-B272-1695-920A-9334C6DB8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r>
              <a:rPr lang="fr-CA" sz="2000" dirty="0"/>
              <a:t>Permet de ne pas utiliser de machine virtuelle</a:t>
            </a:r>
          </a:p>
          <a:p>
            <a:r>
              <a:rPr lang="fr-CA" sz="2000" dirty="0"/>
              <a:t>Facilite l’ajout de nouvelles bases de données</a:t>
            </a:r>
          </a:p>
        </p:txBody>
      </p:sp>
    </p:spTree>
    <p:extLst>
      <p:ext uri="{BB962C8B-B14F-4D97-AF65-F5344CB8AC3E}">
        <p14:creationId xmlns:p14="http://schemas.microsoft.com/office/powerpoint/2010/main" val="1274339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7EEE2F-A803-4E15-5488-5688F53A3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fr-CA" sz="3200"/>
              <a:t>Oracle</a:t>
            </a:r>
          </a:p>
        </p:txBody>
      </p:sp>
      <p:pic>
        <p:nvPicPr>
          <p:cNvPr id="4" name="Picture 12" descr="Programming data on computer monitor">
            <a:extLst>
              <a:ext uri="{FF2B5EF4-FFF2-40B4-BE49-F238E27FC236}">
                <a16:creationId xmlns:a16="http://schemas.microsoft.com/office/drawing/2014/main" id="{DAD0D397-C268-B519-A073-03F8530D4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1" r="1725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A0B432-24DB-CF0C-4D3D-25628E1D6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CA" sz="2000" dirty="0" err="1"/>
              <a:t>OracleDB</a:t>
            </a:r>
            <a:r>
              <a:rPr lang="fr-CA" sz="2000" dirty="0"/>
              <a:t>:</a:t>
            </a:r>
          </a:p>
          <a:p>
            <a:r>
              <a:rPr lang="fr-CA" sz="2000" dirty="0"/>
              <a:t>Compatible avec </a:t>
            </a:r>
            <a:r>
              <a:rPr lang="fr-CA" sz="2000" dirty="0" err="1"/>
              <a:t>SQLDevelopper</a:t>
            </a:r>
            <a:endParaRPr lang="fr-CA" sz="2000" dirty="0"/>
          </a:p>
          <a:p>
            <a:r>
              <a:rPr lang="fr-CA" sz="2000" dirty="0"/>
              <a:t>Puissant</a:t>
            </a:r>
          </a:p>
          <a:p>
            <a:r>
              <a:rPr lang="fr-CA" sz="2000" dirty="0"/>
              <a:t>Plus d’expérience</a:t>
            </a:r>
          </a:p>
          <a:p>
            <a:pPr marL="0" indent="0">
              <a:buNone/>
            </a:pPr>
            <a:r>
              <a:rPr lang="fr-CA" sz="2000" dirty="0" err="1"/>
              <a:t>SQLDevelopper</a:t>
            </a:r>
            <a:r>
              <a:rPr lang="fr-CA" sz="2000" dirty="0"/>
              <a:t>:</a:t>
            </a:r>
          </a:p>
          <a:p>
            <a:r>
              <a:rPr lang="fr-CA" sz="2000" dirty="0"/>
              <a:t>Modèles relationnels et logiques</a:t>
            </a:r>
          </a:p>
          <a:p>
            <a:r>
              <a:rPr lang="fr-CA" sz="2000" dirty="0"/>
              <a:t>Facile à insérer la logique dans la BD</a:t>
            </a:r>
          </a:p>
        </p:txBody>
      </p:sp>
    </p:spTree>
    <p:extLst>
      <p:ext uri="{BB962C8B-B14F-4D97-AF65-F5344CB8AC3E}">
        <p14:creationId xmlns:p14="http://schemas.microsoft.com/office/powerpoint/2010/main" val="2703246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10865C-2236-6520-9489-6720AB234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fr-CA" sz="3200" dirty="0" err="1"/>
              <a:t>Figma</a:t>
            </a:r>
            <a:endParaRPr lang="fr-CA" sz="3200" dirty="0"/>
          </a:p>
        </p:txBody>
      </p:sp>
      <p:pic>
        <p:nvPicPr>
          <p:cNvPr id="5" name="Picture 4" descr="Blue and yellow dyes in liquid">
            <a:extLst>
              <a:ext uri="{FF2B5EF4-FFF2-40B4-BE49-F238E27FC236}">
                <a16:creationId xmlns:a16="http://schemas.microsoft.com/office/drawing/2014/main" id="{9AADC43F-179F-BACC-78D2-8565562C9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8" r="20038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C2BD62-A731-0311-C46C-0343AFC9C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r>
              <a:rPr lang="fr-CA" sz="2000"/>
              <a:t>Facilité à faire des maquettes</a:t>
            </a:r>
            <a:r>
              <a:rPr lang="fr-CA" sz="2000" dirty="0"/>
              <a:t> </a:t>
            </a:r>
            <a:endParaRPr lang="fr-CA" sz="2000"/>
          </a:p>
          <a:p>
            <a:r>
              <a:rPr lang="fr-CA" sz="2000"/>
              <a:t>Visualiser les idées</a:t>
            </a:r>
            <a:endParaRPr lang="fr-CA" sz="2000" dirty="0"/>
          </a:p>
          <a:p>
            <a:r>
              <a:rPr lang="fr-CA" sz="2000"/>
              <a:t>Composants prédéfinis</a:t>
            </a:r>
          </a:p>
        </p:txBody>
      </p:sp>
    </p:spTree>
    <p:extLst>
      <p:ext uri="{BB962C8B-B14F-4D97-AF65-F5344CB8AC3E}">
        <p14:creationId xmlns:p14="http://schemas.microsoft.com/office/powerpoint/2010/main" val="2009360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10865C-2236-6520-9489-6720AB234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fr-CA" sz="3200" dirty="0"/>
              <a:t>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C2BD62-A731-0311-C46C-0343AFC9C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r>
              <a:rPr lang="fr-CA" sz="2000" dirty="0"/>
              <a:t>Librairie/</a:t>
            </a:r>
            <a:r>
              <a:rPr lang="fr-CA" sz="2000" dirty="0" err="1"/>
              <a:t>framework</a:t>
            </a:r>
            <a:r>
              <a:rPr lang="fr-CA" sz="2000" dirty="0"/>
              <a:t> CSS</a:t>
            </a:r>
            <a:endParaRPr lang="fr-CA" sz="2000"/>
          </a:p>
          <a:p>
            <a:r>
              <a:rPr lang="fr-CA" sz="2000"/>
              <a:t>Facilite</a:t>
            </a:r>
            <a:r>
              <a:rPr lang="fr-CA" sz="2000" dirty="0"/>
              <a:t> </a:t>
            </a:r>
            <a:r>
              <a:rPr lang="fr-CA" sz="2000"/>
              <a:t>les</a:t>
            </a:r>
            <a:r>
              <a:rPr lang="fr-CA" sz="2000" dirty="0"/>
              <a:t> </a:t>
            </a:r>
            <a:r>
              <a:rPr lang="fr-CA" sz="2000"/>
              <a:t>mises</a:t>
            </a:r>
            <a:r>
              <a:rPr lang="fr-CA" sz="2000" dirty="0"/>
              <a:t> en page</a:t>
            </a:r>
          </a:p>
          <a:p>
            <a:r>
              <a:rPr lang="fr-CA" sz="2000"/>
              <a:t>Composants prédéfinis</a:t>
            </a:r>
          </a:p>
          <a:p>
            <a:r>
              <a:rPr lang="fr-CA" sz="2000"/>
              <a:t>Consistance dans le design</a:t>
            </a:r>
          </a:p>
        </p:txBody>
      </p:sp>
      <p:pic>
        <p:nvPicPr>
          <p:cNvPr id="4" name="Picture 4" descr="Bibliothèque publique floue abstraite avec des étagères à livres">
            <a:extLst>
              <a:ext uri="{FF2B5EF4-FFF2-40B4-BE49-F238E27FC236}">
                <a16:creationId xmlns:a16="http://schemas.microsoft.com/office/drawing/2014/main" id="{3EAA9698-BE04-408B-7768-DFC7EDA54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0" r="31469" b="-2"/>
          <a:stretch/>
        </p:blipFill>
        <p:spPr>
          <a:xfrm>
            <a:off x="-6825" y="0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2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B883C3-0032-A897-4318-2D320071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CA" sz="5400"/>
              <a:t>Difficultés rencontrées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FA3B3E-360A-7552-37AE-9569ACFA4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fr-CA" sz="2200" dirty="0"/>
              <a:t>Affichage de l’image de fond </a:t>
            </a:r>
            <a:r>
              <a:rPr lang="fr-FR" sz="2200"/>
              <a:t>se charge après les contenus </a:t>
            </a:r>
            <a:r>
              <a:rPr lang="fr-CA" sz="2200" dirty="0"/>
              <a:t>de la page</a:t>
            </a:r>
          </a:p>
          <a:p>
            <a:r>
              <a:rPr lang="fr-CA" sz="2200" dirty="0"/>
              <a:t>Alignement des éléments avec HTML</a:t>
            </a:r>
            <a:r>
              <a:rPr lang="fr-CA" sz="2200"/>
              <a:t>,</a:t>
            </a:r>
            <a:r>
              <a:rPr lang="fr-CA" sz="2200" dirty="0"/>
              <a:t> JS</a:t>
            </a:r>
            <a:r>
              <a:rPr lang="fr-CA" sz="2200"/>
              <a:t> et Bootstrap</a:t>
            </a:r>
            <a:endParaRPr lang="fr-CA" sz="2200" dirty="0"/>
          </a:p>
          <a:p>
            <a:r>
              <a:rPr lang="fr-CA" sz="2200" dirty="0"/>
              <a:t>MongoDB </a:t>
            </a:r>
            <a:r>
              <a:rPr lang="fr-CA" sz="2200"/>
              <a:t>et </a:t>
            </a:r>
            <a:r>
              <a:rPr lang="fr-CA" sz="2200" err="1"/>
              <a:t>OracleDB</a:t>
            </a:r>
            <a:r>
              <a:rPr lang="fr-CA" sz="2200"/>
              <a:t> </a:t>
            </a:r>
            <a:r>
              <a:rPr lang="fr-CA" sz="2200" dirty="0"/>
              <a:t>première connexion</a:t>
            </a:r>
          </a:p>
          <a:p>
            <a:r>
              <a:rPr lang="fr-CA" sz="2200"/>
              <a:t>Complexités d’implanter rabais dans</a:t>
            </a:r>
            <a:r>
              <a:rPr lang="fr-CA" sz="2200" dirty="0"/>
              <a:t> STRIPE</a:t>
            </a:r>
          </a:p>
          <a:p>
            <a:endParaRPr lang="fr-CA" sz="2200" dirty="0"/>
          </a:p>
        </p:txBody>
      </p:sp>
      <p:pic>
        <p:nvPicPr>
          <p:cNvPr id="5" name="Picture 4" descr="Pièce de puzzle comblant un trou">
            <a:extLst>
              <a:ext uri="{FF2B5EF4-FFF2-40B4-BE49-F238E27FC236}">
                <a16:creationId xmlns:a16="http://schemas.microsoft.com/office/drawing/2014/main" id="{6CD7CA37-DD9A-C62B-F9BC-0BA561A7B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2763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Livres">
            <a:extLst>
              <a:ext uri="{FF2B5EF4-FFF2-40B4-BE49-F238E27FC236}">
                <a16:creationId xmlns:a16="http://schemas.microsoft.com/office/drawing/2014/main" id="{F509BFF9-51E7-44FF-6198-F1C0A4DA7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7D250CDD-D89D-FA6E-00BC-00C809A4BCD7}"/>
              </a:ext>
            </a:extLst>
          </p:cNvPr>
          <p:cNvSpPr txBox="1">
            <a:spLocks/>
          </p:cNvSpPr>
          <p:nvPr/>
        </p:nvSpPr>
        <p:spPr>
          <a:xfrm>
            <a:off x="1010151" y="958748"/>
            <a:ext cx="6139949" cy="11220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Apprentissage</a:t>
            </a:r>
            <a:endParaRPr lang="en-US" sz="7400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9CC037BE-0030-49B1-5C2A-EF1F2B8677AE}"/>
              </a:ext>
            </a:extLst>
          </p:cNvPr>
          <p:cNvSpPr txBox="1">
            <a:spLocks/>
          </p:cNvSpPr>
          <p:nvPr/>
        </p:nvSpPr>
        <p:spPr>
          <a:xfrm>
            <a:off x="1188986" y="241625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200" dirty="0"/>
              <a:t>Amplitude du projet</a:t>
            </a:r>
          </a:p>
          <a:p>
            <a:r>
              <a:rPr lang="fr-CA" sz="2200" dirty="0"/>
              <a:t>Interactions entres les BD et le site web</a:t>
            </a:r>
          </a:p>
          <a:p>
            <a:r>
              <a:rPr lang="fr-CA" sz="2200" dirty="0"/>
              <a:t>Gérer plusieurs bases de données</a:t>
            </a:r>
          </a:p>
          <a:p>
            <a:r>
              <a:rPr lang="fr-CA" sz="2200" dirty="0"/>
              <a:t>Requêtes AJAX</a:t>
            </a:r>
          </a:p>
          <a:p>
            <a:r>
              <a:rPr lang="fr-CA" sz="2200" dirty="0"/>
              <a:t>Validation d’entrées</a:t>
            </a:r>
          </a:p>
          <a:p>
            <a:r>
              <a:rPr lang="fr-CA" sz="2200" dirty="0"/>
              <a:t>Cryptage</a:t>
            </a:r>
          </a:p>
          <a:p>
            <a:r>
              <a:rPr lang="fr-CA" sz="2200"/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3797186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69EA9F6B-EA41-B266-F9CB-D4F6C9CC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51" y="958748"/>
            <a:ext cx="6139949" cy="11220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SOLID, DRY, KISS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65389FD2-5703-2AB0-E526-11DD8E15B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986" y="2416259"/>
            <a:ext cx="4243589" cy="3320668"/>
          </a:xfrm>
        </p:spPr>
        <p:txBody>
          <a:bodyPr>
            <a:normAutofit fontScale="85000" lnSpcReduction="10000"/>
          </a:bodyPr>
          <a:lstStyle/>
          <a:p>
            <a:r>
              <a:rPr lang="fr-CA" sz="2200" dirty="0"/>
              <a:t>SOLID</a:t>
            </a:r>
          </a:p>
          <a:p>
            <a:pPr lvl="1"/>
            <a:r>
              <a:rPr lang="fr-CA" sz="1800" dirty="0"/>
              <a:t>Single </a:t>
            </a:r>
            <a:r>
              <a:rPr lang="fr-CA" sz="1800" dirty="0" err="1"/>
              <a:t>Responsibility</a:t>
            </a:r>
            <a:r>
              <a:rPr lang="fr-CA" sz="1800" dirty="0"/>
              <a:t> </a:t>
            </a:r>
            <a:r>
              <a:rPr lang="fr-CA" sz="1800" dirty="0" err="1"/>
              <a:t>Principle</a:t>
            </a:r>
            <a:r>
              <a:rPr lang="fr-CA" sz="1800" dirty="0"/>
              <a:t> (SRP)</a:t>
            </a:r>
          </a:p>
          <a:p>
            <a:pPr lvl="1"/>
            <a:r>
              <a:rPr lang="fr-CA" sz="1800" dirty="0"/>
              <a:t>Open/</a:t>
            </a:r>
            <a:r>
              <a:rPr lang="fr-CA" sz="1800" dirty="0" err="1"/>
              <a:t>Closed</a:t>
            </a:r>
            <a:r>
              <a:rPr lang="fr-CA" sz="1800" dirty="0"/>
              <a:t> </a:t>
            </a:r>
            <a:r>
              <a:rPr lang="fr-CA" sz="1800" dirty="0" err="1"/>
              <a:t>Principle</a:t>
            </a:r>
            <a:r>
              <a:rPr lang="fr-CA" sz="1800" dirty="0"/>
              <a:t> (OCP)</a:t>
            </a:r>
          </a:p>
          <a:p>
            <a:pPr lvl="1"/>
            <a:r>
              <a:rPr lang="fr-CA" sz="1800" dirty="0" err="1"/>
              <a:t>Liskov</a:t>
            </a:r>
            <a:r>
              <a:rPr lang="fr-CA" sz="1800" dirty="0"/>
              <a:t> Substitution </a:t>
            </a:r>
            <a:r>
              <a:rPr lang="fr-CA" sz="1800" dirty="0" err="1"/>
              <a:t>Principle</a:t>
            </a:r>
            <a:r>
              <a:rPr lang="fr-CA" sz="1800" dirty="0"/>
              <a:t> (LSP)</a:t>
            </a:r>
          </a:p>
          <a:p>
            <a:pPr lvl="1"/>
            <a:r>
              <a:rPr lang="fr-CA" sz="1800" dirty="0"/>
              <a:t>Interface </a:t>
            </a:r>
            <a:r>
              <a:rPr lang="fr-CA" sz="1800" dirty="0" err="1"/>
              <a:t>Segregation</a:t>
            </a:r>
            <a:r>
              <a:rPr lang="fr-CA" sz="1800" dirty="0"/>
              <a:t> </a:t>
            </a:r>
            <a:r>
              <a:rPr lang="fr-CA" sz="1800" dirty="0" err="1"/>
              <a:t>Principle</a:t>
            </a:r>
            <a:r>
              <a:rPr lang="fr-CA" sz="1800" dirty="0"/>
              <a:t> (ISP)</a:t>
            </a:r>
          </a:p>
          <a:p>
            <a:pPr lvl="1"/>
            <a:r>
              <a:rPr lang="fr-CA" sz="1800" dirty="0" err="1"/>
              <a:t>Dependency</a:t>
            </a:r>
            <a:r>
              <a:rPr lang="fr-CA" sz="1800" dirty="0"/>
              <a:t> Inversion </a:t>
            </a:r>
            <a:r>
              <a:rPr lang="fr-CA" sz="1800" dirty="0" err="1"/>
              <a:t>Principle</a:t>
            </a:r>
            <a:r>
              <a:rPr lang="fr-CA" sz="1800" dirty="0"/>
              <a:t> (DIP)</a:t>
            </a:r>
          </a:p>
          <a:p>
            <a:r>
              <a:rPr lang="fr-CA" sz="2200" dirty="0"/>
              <a:t>DRY (Don’t </a:t>
            </a:r>
            <a:r>
              <a:rPr lang="fr-CA" sz="2200" dirty="0" err="1"/>
              <a:t>Repeat</a:t>
            </a:r>
            <a:r>
              <a:rPr lang="fr-CA" sz="2200" dirty="0"/>
              <a:t> </a:t>
            </a:r>
            <a:r>
              <a:rPr lang="fr-CA" sz="2200" dirty="0" err="1"/>
              <a:t>Yourself</a:t>
            </a:r>
            <a:r>
              <a:rPr lang="fr-CA" sz="2200" dirty="0"/>
              <a:t>)</a:t>
            </a:r>
          </a:p>
          <a:p>
            <a:pPr lvl="1"/>
            <a:r>
              <a:rPr lang="fr-CA" sz="1800" dirty="0"/>
              <a:t>Réduction de la Complexité</a:t>
            </a:r>
          </a:p>
          <a:p>
            <a:pPr lvl="1"/>
            <a:r>
              <a:rPr lang="fr-CA" sz="1800" dirty="0"/>
              <a:t>Élimination du Code Dupliqué</a:t>
            </a:r>
          </a:p>
          <a:p>
            <a:pPr lvl="1"/>
            <a:r>
              <a:rPr lang="fr-CA" sz="1800" dirty="0"/>
              <a:t>Regroupement par Fonctionnalité</a:t>
            </a:r>
          </a:p>
          <a:p>
            <a:pPr lvl="1"/>
            <a:r>
              <a:rPr lang="fr-CA" sz="1800" dirty="0"/>
              <a:t>Réutilisation du Code</a:t>
            </a:r>
          </a:p>
          <a:p>
            <a:r>
              <a:rPr lang="fr-CA" sz="2200" dirty="0"/>
              <a:t>KISS (</a:t>
            </a:r>
            <a:r>
              <a:rPr lang="fr-CA" sz="2200" dirty="0" err="1"/>
              <a:t>Keep</a:t>
            </a:r>
            <a:r>
              <a:rPr lang="fr-CA" sz="2200" dirty="0"/>
              <a:t> It Simple, </a:t>
            </a:r>
            <a:r>
              <a:rPr lang="fr-CA" sz="2200" dirty="0" err="1"/>
              <a:t>Stupid</a:t>
            </a:r>
            <a:r>
              <a:rPr lang="fr-CA" sz="2200" dirty="0"/>
              <a:t>)</a:t>
            </a:r>
          </a:p>
        </p:txBody>
      </p:sp>
      <p:pic>
        <p:nvPicPr>
          <p:cNvPr id="11" name="Graphic 6" descr="Livres">
            <a:extLst>
              <a:ext uri="{FF2B5EF4-FFF2-40B4-BE49-F238E27FC236}">
                <a16:creationId xmlns:a16="http://schemas.microsoft.com/office/drawing/2014/main" id="{D2C96568-13C8-869D-D62C-EE03D038C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96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5C8D7D0-4F46-EDB8-2AC9-5D6CDDAA8F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7" b="1323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35E15F8-FD52-022C-B57D-9567B81414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2000"/>
          </a:blip>
          <a:srcRect t="-1" r="78" b="19514"/>
          <a:stretch/>
        </p:blipFill>
        <p:spPr>
          <a:xfrm>
            <a:off x="-9608" y="-99179"/>
            <a:ext cx="12201588" cy="69571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1230D0-6FF6-D431-C670-CAD5CF316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</p:spPr>
        <p:txBody>
          <a:bodyPr anchor="t">
            <a:normAutofit/>
          </a:bodyPr>
          <a:lstStyle/>
          <a:p>
            <a:pPr algn="l"/>
            <a:r>
              <a:rPr lang="fr-CA" sz="4000" dirty="0">
                <a:solidFill>
                  <a:srgbClr val="FFFFFF"/>
                </a:solidFill>
              </a:rPr>
              <a:t>Merci de votre écoute!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9A29C391-A59C-DF71-6363-57C8F8399E5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852625">
            <a:off x="5727085" y="318804"/>
            <a:ext cx="2753080" cy="281535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B8EEF6D-1330-217F-33E5-CCB2C017783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rot="10800000">
            <a:off x="9872137" y="2723417"/>
            <a:ext cx="1406366" cy="9940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8A88865-AD83-3DE6-7969-523CE1794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9192">
            <a:off x="11513228" y="4157323"/>
            <a:ext cx="631559" cy="149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7BC68F8-4099-767D-26B8-22C53A7B8AC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05761" y="5033973"/>
            <a:ext cx="1286219" cy="169781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9CAC10-0DE5-1544-316A-A25B8D81D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8816">
            <a:off x="756731" y="5341620"/>
            <a:ext cx="14001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8066E8-2A7B-A3F9-5465-996CF765D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7"/>
          <a:stretch/>
        </p:blipFill>
        <p:spPr bwMode="auto">
          <a:xfrm>
            <a:off x="2971607" y="4180357"/>
            <a:ext cx="5495925" cy="267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60F7A91-7924-C5E4-A22D-815E0DAB56A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6272" b="26584"/>
          <a:stretch/>
        </p:blipFill>
        <p:spPr>
          <a:xfrm>
            <a:off x="7028160" y="3717423"/>
            <a:ext cx="4124325" cy="31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19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94644A-BAC8-918F-4C54-FFE8F781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CA" sz="5400"/>
              <a:t>Agenda de la présentation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40C420-E0D8-556C-CE94-5F172ADC2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fr-CA" sz="1500" dirty="0"/>
              <a:t>Pourquoi avoir choisi ce sujet?</a:t>
            </a:r>
          </a:p>
          <a:p>
            <a:pPr marL="0" indent="0">
              <a:buNone/>
            </a:pPr>
            <a:endParaRPr lang="fr-CA" sz="1500" dirty="0"/>
          </a:p>
          <a:p>
            <a:r>
              <a:rPr lang="fr-CA" sz="1500" dirty="0"/>
              <a:t>Pourquoi avoir choisi les technologies utilisées?</a:t>
            </a:r>
          </a:p>
          <a:p>
            <a:pPr marL="0" indent="0">
              <a:buNone/>
            </a:pPr>
            <a:endParaRPr lang="fr-CA" sz="1500" dirty="0"/>
          </a:p>
          <a:p>
            <a:r>
              <a:rPr lang="fr-CA" sz="1500" dirty="0"/>
              <a:t>Qu’est-ce qui a été difficile?</a:t>
            </a:r>
          </a:p>
          <a:p>
            <a:pPr marL="0" indent="0">
              <a:buNone/>
            </a:pPr>
            <a:endParaRPr lang="fr-CA" sz="1500" dirty="0"/>
          </a:p>
          <a:p>
            <a:r>
              <a:rPr lang="fr-CA" sz="1500" dirty="0"/>
              <a:t>Qu’avons-nous appris?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581298-69E9-FC41-B528-71C963CE03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0814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841E0DD-1BA7-47EA-92C1-DFCD469D0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797" y="0"/>
            <a:ext cx="4195674" cy="2553552"/>
          </a:xfrm>
          <a:custGeom>
            <a:avLst/>
            <a:gdLst>
              <a:gd name="connsiteX0" fmla="*/ 51087 w 4195674"/>
              <a:gd name="connsiteY0" fmla="*/ 0 h 2553552"/>
              <a:gd name="connsiteX1" fmla="*/ 4144587 w 4195674"/>
              <a:gd name="connsiteY1" fmla="*/ 0 h 2553552"/>
              <a:gd name="connsiteX2" fmla="*/ 4153054 w 4195674"/>
              <a:gd name="connsiteY2" fmla="*/ 32928 h 2553552"/>
              <a:gd name="connsiteX3" fmla="*/ 4195674 w 4195674"/>
              <a:gd name="connsiteY3" fmla="*/ 455715 h 2553552"/>
              <a:gd name="connsiteX4" fmla="*/ 2097837 w 4195674"/>
              <a:gd name="connsiteY4" fmla="*/ 2553552 h 2553552"/>
              <a:gd name="connsiteX5" fmla="*/ 0 w 4195674"/>
              <a:gd name="connsiteY5" fmla="*/ 455715 h 2553552"/>
              <a:gd name="connsiteX6" fmla="*/ 42621 w 4195674"/>
              <a:gd name="connsiteY6" fmla="*/ 32928 h 255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674" h="2553552">
                <a:moveTo>
                  <a:pt x="51087" y="0"/>
                </a:moveTo>
                <a:lnTo>
                  <a:pt x="4144587" y="0"/>
                </a:lnTo>
                <a:lnTo>
                  <a:pt x="4153054" y="32928"/>
                </a:lnTo>
                <a:cubicBezTo>
                  <a:pt x="4180999" y="169492"/>
                  <a:pt x="4195674" y="310890"/>
                  <a:pt x="4195674" y="455715"/>
                </a:cubicBezTo>
                <a:cubicBezTo>
                  <a:pt x="4195674" y="1614318"/>
                  <a:pt x="3256440" y="2553552"/>
                  <a:pt x="2097837" y="2553552"/>
                </a:cubicBezTo>
                <a:cubicBezTo>
                  <a:pt x="939234" y="2553552"/>
                  <a:pt x="0" y="1614318"/>
                  <a:pt x="0" y="455715"/>
                </a:cubicBezTo>
                <a:cubicBezTo>
                  <a:pt x="0" y="310890"/>
                  <a:pt x="14676" y="169492"/>
                  <a:pt x="42621" y="3292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Graphique 6" descr="Help avec un remplissage uni">
            <a:extLst>
              <a:ext uri="{FF2B5EF4-FFF2-40B4-BE49-F238E27FC236}">
                <a16:creationId xmlns:a16="http://schemas.microsoft.com/office/drawing/2014/main" id="{E1A306B5-F534-5886-7A10-94AAF740A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854" y="136525"/>
            <a:ext cx="1935439" cy="1935439"/>
          </a:xfrm>
          <a:prstGeom prst="rect">
            <a:avLst/>
          </a:prstGeom>
        </p:spPr>
      </p:pic>
      <p:sp>
        <p:nvSpPr>
          <p:cNvPr id="1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148" y="987117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D3BEFDA-0C8B-4C24-AF49-B7E58C98D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56811"/>
            <a:ext cx="4507268" cy="4101189"/>
          </a:xfrm>
          <a:custGeom>
            <a:avLst/>
            <a:gdLst>
              <a:gd name="connsiteX0" fmla="*/ 1188901 w 4507268"/>
              <a:gd name="connsiteY0" fmla="*/ 0 h 4101189"/>
              <a:gd name="connsiteX1" fmla="*/ 4507268 w 4507268"/>
              <a:gd name="connsiteY1" fmla="*/ 3318367 h 4101189"/>
              <a:gd name="connsiteX2" fmla="*/ 4439851 w 4507268"/>
              <a:gd name="connsiteY2" fmla="*/ 3987135 h 4101189"/>
              <a:gd name="connsiteX3" fmla="*/ 4410525 w 4507268"/>
              <a:gd name="connsiteY3" fmla="*/ 4101189 h 4101189"/>
              <a:gd name="connsiteX4" fmla="*/ 0 w 4507268"/>
              <a:gd name="connsiteY4" fmla="*/ 4101189 h 4101189"/>
              <a:gd name="connsiteX5" fmla="*/ 0 w 4507268"/>
              <a:gd name="connsiteY5" fmla="*/ 221283 h 4101189"/>
              <a:gd name="connsiteX6" fmla="*/ 47936 w 4507268"/>
              <a:gd name="connsiteY6" fmla="*/ 201358 h 4101189"/>
              <a:gd name="connsiteX7" fmla="*/ 1188901 w 4507268"/>
              <a:gd name="connsiteY7" fmla="*/ 0 h 410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7268" h="4101189">
                <a:moveTo>
                  <a:pt x="1188901" y="0"/>
                </a:moveTo>
                <a:cubicBezTo>
                  <a:pt x="3021585" y="0"/>
                  <a:pt x="4507268" y="1485684"/>
                  <a:pt x="4507268" y="3318367"/>
                </a:cubicBezTo>
                <a:cubicBezTo>
                  <a:pt x="4507268" y="3547453"/>
                  <a:pt x="4484055" y="3771117"/>
                  <a:pt x="4439851" y="3987135"/>
                </a:cubicBezTo>
                <a:lnTo>
                  <a:pt x="4410525" y="4101189"/>
                </a:lnTo>
                <a:lnTo>
                  <a:pt x="0" y="4101189"/>
                </a:lnTo>
                <a:lnTo>
                  <a:pt x="0" y="221283"/>
                </a:lnTo>
                <a:lnTo>
                  <a:pt x="47936" y="201358"/>
                </a:lnTo>
                <a:cubicBezTo>
                  <a:pt x="403707" y="71093"/>
                  <a:pt x="788002" y="0"/>
                  <a:pt x="118890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00EEA6-B330-4DBC-A821-469627E96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0123" y="1601385"/>
            <a:ext cx="2754831" cy="2754831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7278" y="4908805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51" y="5775084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02E27A-ED3C-44DA-BB7F-9BAADFC31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7031" y="2990818"/>
            <a:ext cx="3876357" cy="2913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CA" sz="2000" dirty="0"/>
              <a:t>Les critères qu’on recherche:</a:t>
            </a:r>
          </a:p>
          <a:p>
            <a:r>
              <a:rPr lang="fr-CA" sz="2000" dirty="0"/>
              <a:t>Vente de produit</a:t>
            </a:r>
          </a:p>
          <a:p>
            <a:r>
              <a:rPr lang="fr-CA" sz="2000" dirty="0"/>
              <a:t>Multiples tables avec relations</a:t>
            </a:r>
          </a:p>
          <a:p>
            <a:r>
              <a:rPr lang="fr-CA" sz="2000" dirty="0"/>
              <a:t>Sessions utilisateur</a:t>
            </a:r>
          </a:p>
          <a:p>
            <a:r>
              <a:rPr lang="fr-CA" sz="2000" dirty="0"/>
              <a:t>Sujet intéressant</a:t>
            </a:r>
          </a:p>
        </p:txBody>
      </p:sp>
      <p:pic>
        <p:nvPicPr>
          <p:cNvPr id="9" name="Graphique 8" descr="Customer review avec un remplissage uni">
            <a:extLst>
              <a:ext uri="{FF2B5EF4-FFF2-40B4-BE49-F238E27FC236}">
                <a16:creationId xmlns:a16="http://schemas.microsoft.com/office/drawing/2014/main" id="{4345D6EE-ECEC-FAF5-CBCD-6DF3DDED7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880" y="3610394"/>
            <a:ext cx="2983972" cy="2983972"/>
          </a:xfrm>
          <a:prstGeom prst="rect">
            <a:avLst/>
          </a:prstGeom>
        </p:spPr>
      </p:pic>
      <p:pic>
        <p:nvPicPr>
          <p:cNvPr id="5" name="Graphique 4" descr="Thought contour">
            <a:extLst>
              <a:ext uri="{FF2B5EF4-FFF2-40B4-BE49-F238E27FC236}">
                <a16:creationId xmlns:a16="http://schemas.microsoft.com/office/drawing/2014/main" id="{22577D2C-6EF2-43FE-B2B4-BB3B7502A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8633" y="2129895"/>
            <a:ext cx="1697810" cy="169781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710EF078-9190-06BE-B7D8-C8C54090163E}"/>
              </a:ext>
            </a:extLst>
          </p:cNvPr>
          <p:cNvSpPr txBox="1">
            <a:spLocks/>
          </p:cNvSpPr>
          <p:nvPr/>
        </p:nvSpPr>
        <p:spPr>
          <a:xfrm>
            <a:off x="6083604" y="767960"/>
            <a:ext cx="5885894" cy="13611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600" dirty="0"/>
              <a:t>Pourquoi </a:t>
            </a:r>
            <a:r>
              <a:rPr lang="fr-CA" sz="5600" dirty="0" err="1"/>
              <a:t>Novago</a:t>
            </a:r>
            <a:r>
              <a:rPr lang="fr-CA" sz="5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36970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142BD4A-AFF5-BDDF-A6AF-8117194A8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3604" y="767960"/>
            <a:ext cx="5885894" cy="1361161"/>
          </a:xfrm>
        </p:spPr>
        <p:txBody>
          <a:bodyPr anchor="b">
            <a:normAutofit/>
          </a:bodyPr>
          <a:lstStyle/>
          <a:p>
            <a:r>
              <a:rPr lang="fr-CA" sz="5600" dirty="0" err="1"/>
              <a:t>Novago</a:t>
            </a:r>
            <a:r>
              <a:rPr lang="fr-CA" sz="5600" dirty="0"/>
              <a:t> (de </a:t>
            </a:r>
            <a:r>
              <a:rPr lang="fr-CA" sz="5600" dirty="0" err="1"/>
              <a:t>Trivago</a:t>
            </a:r>
            <a:r>
              <a:rPr lang="fr-CA" sz="5600" dirty="0"/>
              <a:t>)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841E0DD-1BA7-47EA-92C1-DFCD469D0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797" y="0"/>
            <a:ext cx="4195674" cy="2553552"/>
          </a:xfrm>
          <a:custGeom>
            <a:avLst/>
            <a:gdLst>
              <a:gd name="connsiteX0" fmla="*/ 51087 w 4195674"/>
              <a:gd name="connsiteY0" fmla="*/ 0 h 2553552"/>
              <a:gd name="connsiteX1" fmla="*/ 4144587 w 4195674"/>
              <a:gd name="connsiteY1" fmla="*/ 0 h 2553552"/>
              <a:gd name="connsiteX2" fmla="*/ 4153054 w 4195674"/>
              <a:gd name="connsiteY2" fmla="*/ 32928 h 2553552"/>
              <a:gd name="connsiteX3" fmla="*/ 4195674 w 4195674"/>
              <a:gd name="connsiteY3" fmla="*/ 455715 h 2553552"/>
              <a:gd name="connsiteX4" fmla="*/ 2097837 w 4195674"/>
              <a:gd name="connsiteY4" fmla="*/ 2553552 h 2553552"/>
              <a:gd name="connsiteX5" fmla="*/ 0 w 4195674"/>
              <a:gd name="connsiteY5" fmla="*/ 455715 h 2553552"/>
              <a:gd name="connsiteX6" fmla="*/ 42621 w 4195674"/>
              <a:gd name="connsiteY6" fmla="*/ 32928 h 255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674" h="2553552">
                <a:moveTo>
                  <a:pt x="51087" y="0"/>
                </a:moveTo>
                <a:lnTo>
                  <a:pt x="4144587" y="0"/>
                </a:lnTo>
                <a:lnTo>
                  <a:pt x="4153054" y="32928"/>
                </a:lnTo>
                <a:cubicBezTo>
                  <a:pt x="4180999" y="169492"/>
                  <a:pt x="4195674" y="310890"/>
                  <a:pt x="4195674" y="455715"/>
                </a:cubicBezTo>
                <a:cubicBezTo>
                  <a:pt x="4195674" y="1614318"/>
                  <a:pt x="3256440" y="2553552"/>
                  <a:pt x="2097837" y="2553552"/>
                </a:cubicBezTo>
                <a:cubicBezTo>
                  <a:pt x="939234" y="2553552"/>
                  <a:pt x="0" y="1614318"/>
                  <a:pt x="0" y="455715"/>
                </a:cubicBezTo>
                <a:cubicBezTo>
                  <a:pt x="0" y="310890"/>
                  <a:pt x="14676" y="169492"/>
                  <a:pt x="42621" y="3292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C61113A-A048-FABD-0B81-12A389B70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67" y="-466450"/>
            <a:ext cx="2907133" cy="2907133"/>
          </a:xfrm>
          <a:prstGeom prst="rect">
            <a:avLst/>
          </a:prstGeom>
          <a:effectLst>
            <a:softEdge rad="800100"/>
          </a:effectLst>
        </p:spPr>
      </p:pic>
      <p:sp>
        <p:nvSpPr>
          <p:cNvPr id="3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148" y="987117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D3BEFDA-0C8B-4C24-AF49-B7E58C98D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56811"/>
            <a:ext cx="4507268" cy="4101189"/>
          </a:xfrm>
          <a:custGeom>
            <a:avLst/>
            <a:gdLst>
              <a:gd name="connsiteX0" fmla="*/ 1188901 w 4507268"/>
              <a:gd name="connsiteY0" fmla="*/ 0 h 4101189"/>
              <a:gd name="connsiteX1" fmla="*/ 4507268 w 4507268"/>
              <a:gd name="connsiteY1" fmla="*/ 3318367 h 4101189"/>
              <a:gd name="connsiteX2" fmla="*/ 4439851 w 4507268"/>
              <a:gd name="connsiteY2" fmla="*/ 3987135 h 4101189"/>
              <a:gd name="connsiteX3" fmla="*/ 4410525 w 4507268"/>
              <a:gd name="connsiteY3" fmla="*/ 4101189 h 4101189"/>
              <a:gd name="connsiteX4" fmla="*/ 0 w 4507268"/>
              <a:gd name="connsiteY4" fmla="*/ 4101189 h 4101189"/>
              <a:gd name="connsiteX5" fmla="*/ 0 w 4507268"/>
              <a:gd name="connsiteY5" fmla="*/ 221283 h 4101189"/>
              <a:gd name="connsiteX6" fmla="*/ 47936 w 4507268"/>
              <a:gd name="connsiteY6" fmla="*/ 201358 h 4101189"/>
              <a:gd name="connsiteX7" fmla="*/ 1188901 w 4507268"/>
              <a:gd name="connsiteY7" fmla="*/ 0 h 410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7268" h="4101189">
                <a:moveTo>
                  <a:pt x="1188901" y="0"/>
                </a:moveTo>
                <a:cubicBezTo>
                  <a:pt x="3021585" y="0"/>
                  <a:pt x="4507268" y="1485684"/>
                  <a:pt x="4507268" y="3318367"/>
                </a:cubicBezTo>
                <a:cubicBezTo>
                  <a:pt x="4507268" y="3547453"/>
                  <a:pt x="4484055" y="3771117"/>
                  <a:pt x="4439851" y="3987135"/>
                </a:cubicBezTo>
                <a:lnTo>
                  <a:pt x="4410525" y="4101189"/>
                </a:lnTo>
                <a:lnTo>
                  <a:pt x="0" y="4101189"/>
                </a:lnTo>
                <a:lnTo>
                  <a:pt x="0" y="221283"/>
                </a:lnTo>
                <a:lnTo>
                  <a:pt x="47936" y="201358"/>
                </a:lnTo>
                <a:cubicBezTo>
                  <a:pt x="403707" y="71093"/>
                  <a:pt x="788002" y="0"/>
                  <a:pt x="118890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400EEA6-B330-4DBC-A821-469627E96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0123" y="1601385"/>
            <a:ext cx="2754831" cy="2754831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7278" y="4908805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51" y="5775084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A4CFCD-1048-4CD9-D751-BF29C49C0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7031" y="2990818"/>
            <a:ext cx="3876357" cy="2913872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fr-CA" sz="2000" dirty="0"/>
              <a:t>Inspirations:</a:t>
            </a:r>
          </a:p>
          <a:p>
            <a:r>
              <a:rPr lang="fr-CA" sz="2000" dirty="0"/>
              <a:t>Dragon </a:t>
            </a:r>
            <a:r>
              <a:rPr lang="fr-CA" sz="2000" dirty="0" err="1"/>
              <a:t>ball</a:t>
            </a:r>
            <a:r>
              <a:rPr lang="fr-CA" sz="2000" dirty="0"/>
              <a:t> (</a:t>
            </a:r>
            <a:r>
              <a:rPr lang="fr-CA" sz="2000" dirty="0" err="1"/>
              <a:t>Ginyu</a:t>
            </a:r>
            <a:r>
              <a:rPr lang="fr-CA" sz="2000" dirty="0"/>
              <a:t> Force)</a:t>
            </a:r>
          </a:p>
          <a:p>
            <a:r>
              <a:rPr lang="fr-CA" sz="2000" dirty="0" err="1"/>
              <a:t>Among</a:t>
            </a:r>
            <a:r>
              <a:rPr lang="fr-CA" sz="2000" dirty="0"/>
              <a:t> Us</a:t>
            </a:r>
          </a:p>
          <a:p>
            <a:r>
              <a:rPr lang="fr-CA" sz="2000" dirty="0"/>
              <a:t>Espace</a:t>
            </a:r>
          </a:p>
          <a:p>
            <a:pPr marL="0" indent="0">
              <a:buNone/>
            </a:pPr>
            <a:r>
              <a:rPr lang="fr-CA" sz="2000" dirty="0"/>
              <a:t>Fonctionnalités:</a:t>
            </a:r>
          </a:p>
          <a:p>
            <a:r>
              <a:rPr lang="fr-CA" sz="2000" dirty="0"/>
              <a:t>Sessions utilisateur</a:t>
            </a:r>
          </a:p>
          <a:p>
            <a:r>
              <a:rPr lang="fr-CA" sz="2000" dirty="0"/>
              <a:t>Stockage de voyages, planètes, comptes, etc.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59431CE-501E-9D85-02A8-0487F75A3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80" y="3983391"/>
            <a:ext cx="2983972" cy="2237978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B2F591F-DEE5-0E93-7039-8E60AADFB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4428" y="2129895"/>
            <a:ext cx="1286219" cy="169781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482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F9944C-9BDD-3408-FAAC-B4C13339B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fr-CA" sz="3200" dirty="0"/>
              <a:t>Technologies</a:t>
            </a: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4B44672C-D9E8-7DB8-D898-CAE938511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0" r="22050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84D9AD-BDC8-9258-8495-727E21649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r>
              <a:rPr lang="fr-CA" sz="2000" dirty="0"/>
              <a:t>EJS</a:t>
            </a:r>
          </a:p>
          <a:p>
            <a:r>
              <a:rPr lang="fr-CA" sz="2000" dirty="0"/>
              <a:t>Oracle</a:t>
            </a:r>
          </a:p>
          <a:p>
            <a:r>
              <a:rPr lang="fr-CA" sz="2000" dirty="0" err="1"/>
              <a:t>NodeJS</a:t>
            </a:r>
            <a:endParaRPr lang="fr-CA" sz="2000" dirty="0"/>
          </a:p>
          <a:p>
            <a:r>
              <a:rPr lang="fr-CA" sz="2000" dirty="0" err="1"/>
              <a:t>Stripe</a:t>
            </a:r>
            <a:endParaRPr lang="fr-CA" sz="2000" dirty="0"/>
          </a:p>
          <a:p>
            <a:r>
              <a:rPr lang="fr-CA" sz="2000" dirty="0"/>
              <a:t>Docker</a:t>
            </a:r>
          </a:p>
          <a:p>
            <a:r>
              <a:rPr lang="fr-CA" sz="2000" dirty="0"/>
              <a:t>MongoDB</a:t>
            </a:r>
          </a:p>
          <a:p>
            <a:r>
              <a:rPr lang="fr-CA" sz="2000" dirty="0" err="1"/>
              <a:t>Figma</a:t>
            </a:r>
            <a:endParaRPr lang="fr-CA" sz="2000" dirty="0"/>
          </a:p>
          <a:p>
            <a:endParaRPr lang="fr-CA" sz="2000" dirty="0"/>
          </a:p>
        </p:txBody>
      </p:sp>
    </p:spTree>
    <p:extLst>
      <p:ext uri="{BB962C8B-B14F-4D97-AF65-F5344CB8AC3E}">
        <p14:creationId xmlns:p14="http://schemas.microsoft.com/office/powerpoint/2010/main" val="1582267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23B0D34C-5599-E2B2-802E-5F619B6D5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fr-CA" sz="3200"/>
              <a:t>EJS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5D2FE424-4870-5D97-3B49-BD602E08A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" r="40545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F1B8D194-1760-261C-EE18-455AFBEB2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CA" sz="2000" dirty="0"/>
              <a:t>Avantages:</a:t>
            </a:r>
          </a:p>
          <a:p>
            <a:r>
              <a:rPr lang="fr-CA" sz="2000" dirty="0"/>
              <a:t>Intégration de JS dans le code HTML</a:t>
            </a:r>
          </a:p>
          <a:p>
            <a:r>
              <a:rPr lang="fr-CA" sz="2000" dirty="0"/>
              <a:t>Réduit le code JS front end</a:t>
            </a:r>
          </a:p>
          <a:p>
            <a:r>
              <a:rPr lang="fr-CA" sz="2000" dirty="0"/>
              <a:t>Séparation des hauts et bas de page pour les rendre conformes partout</a:t>
            </a:r>
          </a:p>
          <a:p>
            <a:endParaRPr lang="fr-CA" sz="2000" dirty="0"/>
          </a:p>
        </p:txBody>
      </p:sp>
    </p:spTree>
    <p:extLst>
      <p:ext uri="{BB962C8B-B14F-4D97-AF65-F5344CB8AC3E}">
        <p14:creationId xmlns:p14="http://schemas.microsoft.com/office/powerpoint/2010/main" val="2588837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4D52CE-78E6-5118-D9C4-FAD1268E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fr-CA" sz="3200" dirty="0" err="1"/>
              <a:t>NodeJS</a:t>
            </a:r>
            <a:endParaRPr lang="fr-CA" sz="3200" dirty="0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4B5396A8-6ECD-A6D3-C682-4A0C78AEA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49" r="4417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8E0959-57E9-7DF3-3772-7BD9F0859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CA" sz="2000" dirty="0" err="1"/>
              <a:t>ExpressJS</a:t>
            </a:r>
            <a:r>
              <a:rPr lang="fr-CA" sz="2000" dirty="0"/>
              <a:t>:</a:t>
            </a:r>
          </a:p>
          <a:p>
            <a:r>
              <a:rPr lang="fr-CA" sz="2000" dirty="0"/>
              <a:t>Stockage de session utilisateur</a:t>
            </a:r>
          </a:p>
          <a:p>
            <a:r>
              <a:rPr lang="fr-CA" sz="2000" dirty="0"/>
              <a:t>Validation des entrées côté serveur</a:t>
            </a:r>
          </a:p>
          <a:p>
            <a:pPr marL="0" indent="0">
              <a:buNone/>
            </a:pPr>
            <a:r>
              <a:rPr lang="fr-CA" sz="2000" dirty="0" err="1"/>
              <a:t>Bcrypt</a:t>
            </a:r>
            <a:r>
              <a:rPr lang="fr-CA" sz="2000" dirty="0"/>
              <a:t>:</a:t>
            </a:r>
          </a:p>
          <a:p>
            <a:r>
              <a:rPr lang="fr-CA" sz="2000" dirty="0"/>
              <a:t>Cryptage de mots de passe avec sel</a:t>
            </a:r>
          </a:p>
          <a:p>
            <a:r>
              <a:rPr lang="fr-CA" sz="2000" dirty="0"/>
              <a:t>Permet de comparer des cryptages </a:t>
            </a:r>
            <a:r>
              <a:rPr lang="fr-CA" sz="2000" dirty="0" err="1"/>
              <a:t>bcrypt</a:t>
            </a:r>
            <a:r>
              <a:rPr lang="fr-CA" sz="2000" dirty="0"/>
              <a:t> avec une entrée utilisateur</a:t>
            </a:r>
          </a:p>
        </p:txBody>
      </p:sp>
    </p:spTree>
    <p:extLst>
      <p:ext uri="{BB962C8B-B14F-4D97-AF65-F5344CB8AC3E}">
        <p14:creationId xmlns:p14="http://schemas.microsoft.com/office/powerpoint/2010/main" val="3722614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F3034D-6CC5-8DE4-DA88-808DBDC81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fr-CA" sz="3200" dirty="0"/>
              <a:t>MongoDB</a:t>
            </a:r>
          </a:p>
        </p:txBody>
      </p:sp>
      <p:pic>
        <p:nvPicPr>
          <p:cNvPr id="5" name="Picture 4" descr="Circuit board background">
            <a:extLst>
              <a:ext uri="{FF2B5EF4-FFF2-40B4-BE49-F238E27FC236}">
                <a16:creationId xmlns:a16="http://schemas.microsoft.com/office/drawing/2014/main" id="{02A222DE-9874-4095-6CED-0323CC807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1" r="37668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557301-C725-35DE-BFA9-04AC5FE07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r>
              <a:rPr lang="fr-CA" sz="2000" dirty="0"/>
              <a:t>Installation facile</a:t>
            </a:r>
          </a:p>
          <a:p>
            <a:r>
              <a:rPr lang="fr-CA" sz="2000" dirty="0"/>
              <a:t>Extrêmement léger et rapide</a:t>
            </a:r>
          </a:p>
        </p:txBody>
      </p:sp>
    </p:spTree>
    <p:extLst>
      <p:ext uri="{BB962C8B-B14F-4D97-AF65-F5344CB8AC3E}">
        <p14:creationId xmlns:p14="http://schemas.microsoft.com/office/powerpoint/2010/main" val="165065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4D52CE-78E6-5118-D9C4-FAD1268E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fr-CA" sz="3200" dirty="0" err="1"/>
              <a:t>Stripe</a:t>
            </a:r>
            <a:endParaRPr lang="fr-CA" sz="3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8E0959-57E9-7DF3-3772-7BD9F0859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r>
              <a:rPr lang="fr-CA" sz="2000" dirty="0"/>
              <a:t>Gestion sécuritaire de CC</a:t>
            </a:r>
          </a:p>
          <a:p>
            <a:r>
              <a:rPr lang="fr-CA" sz="2000" dirty="0"/>
              <a:t>Mode test</a:t>
            </a:r>
          </a:p>
          <a:p>
            <a:r>
              <a:rPr lang="fr-CA" sz="2000" dirty="0"/>
              <a:t>Intégration facile avec la BD SQL</a:t>
            </a:r>
          </a:p>
        </p:txBody>
      </p:sp>
      <p:pic>
        <p:nvPicPr>
          <p:cNvPr id="4" name="Picture 21" descr="Stock exchange numbers">
            <a:extLst>
              <a:ext uri="{FF2B5EF4-FFF2-40B4-BE49-F238E27FC236}">
                <a16:creationId xmlns:a16="http://schemas.microsoft.com/office/drawing/2014/main" id="{08E4D08E-6F89-21C0-91C1-59FB7AD74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0" r="19559" b="-2"/>
          <a:stretch/>
        </p:blipFill>
        <p:spPr>
          <a:xfrm>
            <a:off x="123363" y="0"/>
            <a:ext cx="5972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567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CABBA84AFE7140898D9960D2D9CCFC" ma:contentTypeVersion="17" ma:contentTypeDescription="Crée un document." ma:contentTypeScope="" ma:versionID="92f6ec686b895c898bfc56a86538bce6">
  <xsd:schema xmlns:xsd="http://www.w3.org/2001/XMLSchema" xmlns:xs="http://www.w3.org/2001/XMLSchema" xmlns:p="http://schemas.microsoft.com/office/2006/metadata/properties" xmlns:ns3="17a921ee-5296-4859-9618-27f67a743de8" xmlns:ns4="6b65e8f6-8b89-42d8-aaeb-701d2167067c" targetNamespace="http://schemas.microsoft.com/office/2006/metadata/properties" ma:root="true" ma:fieldsID="09d9dc76fe1bd1d00ed6683003e8aaef" ns3:_="" ns4:_="">
    <xsd:import namespace="17a921ee-5296-4859-9618-27f67a743de8"/>
    <xsd:import namespace="6b65e8f6-8b89-42d8-aaeb-701d2167067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a921ee-5296-4859-9618-27f67a743d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65e8f6-8b89-42d8-aaeb-701d2167067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7a921ee-5296-4859-9618-27f67a743de8" xsi:nil="true"/>
  </documentManagement>
</p:properties>
</file>

<file path=customXml/itemProps1.xml><?xml version="1.0" encoding="utf-8"?>
<ds:datastoreItem xmlns:ds="http://schemas.openxmlformats.org/officeDocument/2006/customXml" ds:itemID="{5C460FC0-3135-4716-BDBB-C5533471EA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A9D733-9EB5-4F61-938D-6536BEE694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a921ee-5296-4859-9618-27f67a743de8"/>
    <ds:schemaRef ds:uri="6b65e8f6-8b89-42d8-aaeb-701d216706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8D480E-7025-42DE-8942-4ACA4AAE6EE5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17a921ee-5296-4859-9618-27f67a743de8"/>
    <ds:schemaRef ds:uri="http://schemas.openxmlformats.org/package/2006/metadata/core-properties"/>
    <ds:schemaRef ds:uri="6b65e8f6-8b89-42d8-aaeb-701d2167067c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369</Words>
  <Application>Microsoft Office PowerPoint</Application>
  <PresentationFormat>Grand écran</PresentationFormat>
  <Paragraphs>98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Thème Office</vt:lpstr>
      <vt:lpstr>Novago</vt:lpstr>
      <vt:lpstr>Agenda de la présentation</vt:lpstr>
      <vt:lpstr>Présentation PowerPoint</vt:lpstr>
      <vt:lpstr>Novago (de Trivago)</vt:lpstr>
      <vt:lpstr>Technologies</vt:lpstr>
      <vt:lpstr>EJS</vt:lpstr>
      <vt:lpstr>NodeJS</vt:lpstr>
      <vt:lpstr>MongoDB</vt:lpstr>
      <vt:lpstr>Stripe</vt:lpstr>
      <vt:lpstr>Docker</vt:lpstr>
      <vt:lpstr>Oracle</vt:lpstr>
      <vt:lpstr>Figma</vt:lpstr>
      <vt:lpstr>Bootstrap</vt:lpstr>
      <vt:lpstr>Difficultés rencontrées</vt:lpstr>
      <vt:lpstr>Présentation PowerPoint</vt:lpstr>
      <vt:lpstr>SOLID, DRY, KISS</vt:lpstr>
      <vt:lpstr>Merci de votre écoute!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Drolet, Olivier</dc:creator>
  <cp:lastModifiedBy>Drolet, Olivier</cp:lastModifiedBy>
  <cp:revision>2</cp:revision>
  <dcterms:created xsi:type="dcterms:W3CDTF">2024-05-21T14:53:56Z</dcterms:created>
  <dcterms:modified xsi:type="dcterms:W3CDTF">2024-05-22T02:50:59Z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0x010100E8CABBA84AFE7140898D9960D2D9CCFC</vt:lpwstr>
  </property>
  <property fmtid="{D5CDD505-2E9C-101B-9397-08002B2CF9AE}" pid="3" name="MSIP_Label_6b615819-ba40-4aaf-a034-39fd1d37cddf_Enabled">
    <vt:lpwstr>true</vt:lpwstr>
  </property>
  <property fmtid="{D5CDD505-2E9C-101B-9397-08002B2CF9AE}" pid="4" name="MSIP_Label_6b615819-ba40-4aaf-a034-39fd1d37cddf_SetDate">
    <vt:lpwstr>2024-05-22T01:52:22Z</vt:lpwstr>
  </property>
  <property fmtid="{D5CDD505-2E9C-101B-9397-08002B2CF9AE}" pid="5" name="MSIP_Label_6b615819-ba40-4aaf-a034-39fd1d37cddf_Method">
    <vt:lpwstr>Standard</vt:lpwstr>
  </property>
  <property fmtid="{D5CDD505-2E9C-101B-9397-08002B2CF9AE}" pid="6" name="MSIP_Label_6b615819-ba40-4aaf-a034-39fd1d37cddf_Name">
    <vt:lpwstr>defa4170-0d19-0005-0004-bc88714345d2</vt:lpwstr>
  </property>
  <property fmtid="{D5CDD505-2E9C-101B-9397-08002B2CF9AE}" pid="7" name="MSIP_Label_6b615819-ba40-4aaf-a034-39fd1d37cddf_SiteId">
    <vt:lpwstr>f9182dd7-4234-41fb-9e9c-dd20d493b548</vt:lpwstr>
  </property>
  <property fmtid="{D5CDD505-2E9C-101B-9397-08002B2CF9AE}" pid="8" name="MSIP_Label_6b615819-ba40-4aaf-a034-39fd1d37cddf_ActionId">
    <vt:lpwstr>2317ae95-e3c1-498d-80b8-1e210985e902</vt:lpwstr>
  </property>
  <property fmtid="{D5CDD505-2E9C-101B-9397-08002B2CF9AE}" pid="9" name="MSIP_Label_6b615819-ba40-4aaf-a034-39fd1d37cddf_ContentBits">
    <vt:lpwstr>0</vt:lpwstr>
  </property>
</Properties>
</file>